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87" r:id="rId3"/>
    <p:sldId id="288" r:id="rId4"/>
    <p:sldId id="257" r:id="rId5"/>
    <p:sldId id="260" r:id="rId6"/>
    <p:sldId id="263" r:id="rId7"/>
    <p:sldId id="259" r:id="rId8"/>
    <p:sldId id="276" r:id="rId9"/>
    <p:sldId id="265" r:id="rId10"/>
    <p:sldId id="278" r:id="rId11"/>
    <p:sldId id="267" r:id="rId12"/>
    <p:sldId id="268" r:id="rId13"/>
    <p:sldId id="264" r:id="rId14"/>
    <p:sldId id="269" r:id="rId15"/>
    <p:sldId id="279" r:id="rId16"/>
    <p:sldId id="280" r:id="rId17"/>
    <p:sldId id="281" r:id="rId18"/>
    <p:sldId id="282" r:id="rId19"/>
    <p:sldId id="290" r:id="rId20"/>
    <p:sldId id="273" r:id="rId21"/>
    <p:sldId id="270" r:id="rId22"/>
    <p:sldId id="289" r:id="rId23"/>
    <p:sldId id="266" r:id="rId24"/>
    <p:sldId id="291" r:id="rId25"/>
    <p:sldId id="292" r:id="rId26"/>
    <p:sldId id="29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522" autoAdjust="0"/>
  </p:normalViewPr>
  <p:slideViewPr>
    <p:cSldViewPr>
      <p:cViewPr>
        <p:scale>
          <a:sx n="100" d="100"/>
          <a:sy n="100" d="100"/>
        </p:scale>
        <p:origin x="-1872" y="-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013C8-6148-47DE-8786-5DEDAABD5292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8E44C-21C2-424E-A006-C9509540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71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6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2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8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9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05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7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84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99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1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00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0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93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2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1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8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5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0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9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76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8E44C-21C2-424E-A006-C950954085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3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sp>
        <p:nvSpPr>
          <p:cNvPr id="28" name="Tijdelijke aanduiding voor datum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17" name="Tijdelijke aanduiding voor voettekst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ijdelijke aanduiding voor dianumm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hthoek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hthoek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hthoek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hthoek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hte verbindingslijn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Gelijkbenige driehoek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 verbindingslijn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hthoek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elijkbenige driehoek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hte verbindingslijn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Gelijkbenige driehoek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hte verbindingslijn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hte verbindingslijn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Gelijkbenige driehoek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ijdelijke aanduiding voor inhoud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hte verbindingslijn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Gelijkbenige driehoek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hoek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titel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0A87820-7376-43E2-B9EB-B75B538D35DA}" type="datetimeFigureOut">
              <a:rPr lang="en-US" smtClean="0"/>
              <a:t>17/03/13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ijdelijke aanduiding voor dianumm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A804250-BBE5-4C5C-9CAB-5A2AAF6C7E70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Rechte verbindingslijn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Rechte verbindingslijn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Gelijkbenige driehoek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5" Type="http://schemas.openxmlformats.org/officeDocument/2006/relationships/image" Target="../media/image13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1470025"/>
          </a:xfrm>
        </p:spPr>
        <p:txBody>
          <a:bodyPr/>
          <a:lstStyle/>
          <a:p>
            <a:r>
              <a:rPr lang="en-US" dirty="0" smtClean="0"/>
              <a:t>The institutional logic behind illicit behavior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1844823"/>
            <a:ext cx="6400800" cy="1752600"/>
          </a:xfrm>
        </p:spPr>
        <p:txBody>
          <a:bodyPr/>
          <a:lstStyle/>
          <a:p>
            <a:r>
              <a:rPr lang="en-US" dirty="0" smtClean="0"/>
              <a:t>Informal property rights as the determinant of the expansion of coca crops in Colombia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1331640" y="4005063"/>
            <a:ext cx="6408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Jesse </a:t>
            </a:r>
            <a:r>
              <a:rPr lang="en-US" dirty="0" err="1" smtClean="0"/>
              <a:t>d’Anjou</a:t>
            </a:r>
            <a:r>
              <a:rPr lang="en-US" dirty="0" smtClean="0"/>
              <a:t> (ULB, TAMNEAC)</a:t>
            </a:r>
          </a:p>
          <a:p>
            <a:pPr algn="ctr"/>
            <a:r>
              <a:rPr lang="en-US" sz="1200" dirty="0" smtClean="0"/>
              <a:t>Joint work with Santiago </a:t>
            </a:r>
            <a:r>
              <a:rPr lang="en-US" sz="1200" dirty="0" err="1" smtClean="0"/>
              <a:t>Tobón</a:t>
            </a:r>
            <a:r>
              <a:rPr lang="en-US" sz="1200" dirty="0" smtClean="0"/>
              <a:t>-Zapata  (UCL), Juan Carlos Muñoz-Mora (ULB, TAMNEAC) 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15100"/>
            <a:ext cx="1296144" cy="71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029842"/>
            <a:ext cx="1889795" cy="44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052248"/>
            <a:ext cx="1728192" cy="47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6021288"/>
            <a:ext cx="2880320" cy="48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304800" y="228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1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_colombi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0"/>
            <a:ext cx="6252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6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1"/>
            <a:ext cx="8640960" cy="662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 flipH="1">
            <a:off x="3707904" y="1772816"/>
            <a:ext cx="4392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 flipV="1">
            <a:off x="8100392" y="980728"/>
            <a:ext cx="0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3707904" y="980728"/>
            <a:ext cx="0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3707904" y="980728"/>
            <a:ext cx="4392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35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80"/>
          <a:stretch/>
        </p:blipFill>
        <p:spPr bwMode="auto">
          <a:xfrm>
            <a:off x="539552" y="1772816"/>
            <a:ext cx="8424936" cy="305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07904" y="3068960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16016" y="328498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8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</a:t>
            </a:r>
            <a:r>
              <a:rPr lang="en-US" dirty="0" smtClean="0"/>
              <a:t>igh </a:t>
            </a:r>
            <a:r>
              <a:rPr lang="en-US" dirty="0" smtClean="0"/>
              <a:t>persistency over </a:t>
            </a:r>
            <a:r>
              <a:rPr lang="en-US" dirty="0" smtClean="0"/>
              <a:t>time</a:t>
            </a:r>
            <a:endParaRPr lang="en-US" dirty="0" smtClean="0"/>
          </a:p>
          <a:p>
            <a:pPr lvl="2"/>
            <a:r>
              <a:rPr lang="en-US" dirty="0" smtClean="0"/>
              <a:t>Institutions (property rights not volatile economic institution)</a:t>
            </a:r>
          </a:p>
          <a:p>
            <a:pPr lvl="2"/>
            <a:r>
              <a:rPr lang="en-US" dirty="0" smtClean="0"/>
              <a:t>Presence of coca crops</a:t>
            </a:r>
          </a:p>
          <a:p>
            <a:pPr marL="1371600" lvl="3" indent="0">
              <a:buNone/>
            </a:pPr>
            <a:r>
              <a:rPr lang="en-US" dirty="0" smtClean="0">
                <a:sym typeface="Wingdings" pitchFamily="2" charset="2"/>
              </a:rPr>
              <a:t> Limited variance in these variables +correlated</a:t>
            </a:r>
            <a:endParaRPr lang="en-US" dirty="0" smtClean="0"/>
          </a:p>
          <a:p>
            <a:pPr lvl="1"/>
            <a:r>
              <a:rPr lang="en-US" dirty="0" smtClean="0"/>
              <a:t>Large heterogeneity between municipalities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big N, small T</a:t>
            </a:r>
          </a:p>
          <a:p>
            <a:r>
              <a:rPr lang="en-US" dirty="0" smtClean="0"/>
              <a:t>OLS </a:t>
            </a:r>
            <a:r>
              <a:rPr lang="en-US" dirty="0"/>
              <a:t>biased and </a:t>
            </a:r>
            <a:r>
              <a:rPr lang="en-US" dirty="0" smtClean="0"/>
              <a:t>inconsistent</a:t>
            </a:r>
          </a:p>
          <a:p>
            <a:r>
              <a:rPr lang="en-US" dirty="0" smtClean="0"/>
              <a:t>Dynamic specification </a:t>
            </a:r>
            <a:r>
              <a:rPr lang="en-US" sz="1200" dirty="0" smtClean="0"/>
              <a:t>(Arellano and Bond, 1991; Blundell and Bond, 1998).</a:t>
            </a:r>
          </a:p>
          <a:p>
            <a:r>
              <a:rPr lang="en-US" dirty="0" smtClean="0"/>
              <a:t>Therefore, system GMM </a:t>
            </a:r>
            <a:r>
              <a:rPr lang="en-US" sz="1100" dirty="0" smtClean="0"/>
              <a:t>(</a:t>
            </a:r>
            <a:r>
              <a:rPr lang="en-US" sz="1100" dirty="0"/>
              <a:t>Blundell &amp; Bond, 1998; Blundell, Bond, &amp; </a:t>
            </a:r>
            <a:r>
              <a:rPr lang="en-US" sz="1100" dirty="0" err="1" smtClean="0"/>
              <a:t>Windmeijer</a:t>
            </a:r>
            <a:r>
              <a:rPr lang="en-US" sz="1100" dirty="0" smtClean="0"/>
              <a:t>, 2000)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ags </a:t>
            </a:r>
            <a:r>
              <a:rPr lang="en-US" dirty="0"/>
              <a:t>of endogenous variables </a:t>
            </a:r>
            <a:r>
              <a:rPr lang="en-US" dirty="0" smtClean="0"/>
              <a:t>as instruments </a:t>
            </a:r>
          </a:p>
          <a:p>
            <a:pPr lvl="1"/>
            <a:r>
              <a:rPr lang="en-US" dirty="0" smtClean="0"/>
              <a:t>Potential weakness: many instruments (weak instruments and validation), </a:t>
            </a:r>
            <a:r>
              <a:rPr lang="en-US" dirty="0">
                <a:sym typeface="Wingdings" pitchFamily="2" charset="2"/>
              </a:rPr>
              <a:t>downward bias standard </a:t>
            </a:r>
            <a:r>
              <a:rPr lang="en-US" dirty="0" smtClean="0">
                <a:sym typeface="Wingdings" pitchFamily="2" charset="2"/>
              </a:rPr>
              <a:t>error (i.e. residual bias) </a:t>
            </a:r>
            <a:r>
              <a:rPr lang="en-US" sz="1200" dirty="0" smtClean="0">
                <a:sym typeface="Wingdings" pitchFamily="2" charset="2"/>
              </a:rPr>
              <a:t>(</a:t>
            </a:r>
            <a:r>
              <a:rPr lang="en-US" sz="1200" dirty="0" err="1"/>
              <a:t>Christiaensen</a:t>
            </a:r>
            <a:r>
              <a:rPr lang="en-US" sz="1200" dirty="0"/>
              <a:t>, </a:t>
            </a:r>
            <a:r>
              <a:rPr lang="en-US" sz="1200" dirty="0" err="1"/>
              <a:t>Demery</a:t>
            </a:r>
            <a:r>
              <a:rPr lang="en-US" sz="1200" dirty="0"/>
              <a:t>, &amp; </a:t>
            </a:r>
            <a:r>
              <a:rPr lang="en-US" sz="1200" dirty="0" err="1"/>
              <a:t>Kuhl</a:t>
            </a:r>
            <a:r>
              <a:rPr lang="en-US" sz="1200" dirty="0"/>
              <a:t>, 2011; </a:t>
            </a:r>
            <a:r>
              <a:rPr lang="en-US" sz="1200" dirty="0" err="1"/>
              <a:t>Heid</a:t>
            </a:r>
            <a:r>
              <a:rPr lang="en-US" sz="1200" dirty="0"/>
              <a:t>, Langer, &amp; Larch, 2012; Beck &amp; Levine, 2004; </a:t>
            </a:r>
            <a:r>
              <a:rPr lang="en-US" sz="1200" dirty="0" err="1"/>
              <a:t>Roodman</a:t>
            </a:r>
            <a:r>
              <a:rPr lang="en-US" sz="1200" dirty="0"/>
              <a:t>, 2009)</a:t>
            </a:r>
            <a:r>
              <a:rPr lang="en-US" sz="1200" dirty="0" smtClean="0"/>
              <a:t>.</a:t>
            </a:r>
            <a:endParaRPr lang="en-US" sz="1200" dirty="0"/>
          </a:p>
          <a:p>
            <a:pPr lvl="1"/>
            <a:r>
              <a:rPr lang="en-US" dirty="0"/>
              <a:t>Identify the causality linkage between the presence of illicit coca plantations and the informality index of property rights </a:t>
            </a:r>
            <a:r>
              <a:rPr lang="en-US" sz="1200" dirty="0"/>
              <a:t>(C. W. J. Granger, 1969; C. W. Granger, 2003; Holtz-</a:t>
            </a:r>
            <a:r>
              <a:rPr lang="en-US" sz="1200" dirty="0" err="1"/>
              <a:t>Eakin</a:t>
            </a:r>
            <a:r>
              <a:rPr lang="en-US" sz="1200" dirty="0"/>
              <a:t>, </a:t>
            </a:r>
            <a:r>
              <a:rPr lang="en-US" sz="1200" dirty="0" err="1"/>
              <a:t>Newey</a:t>
            </a:r>
            <a:r>
              <a:rPr lang="en-US" sz="1200" dirty="0"/>
              <a:t>, &amp; Rosen, 1988).</a:t>
            </a:r>
          </a:p>
          <a:p>
            <a:pPr lvl="1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5395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i</a:t>
            </a:r>
            <a:r>
              <a:rPr lang="en-US" sz="2000" dirty="0" smtClean="0"/>
              <a:t> = municipality</a:t>
            </a:r>
          </a:p>
          <a:p>
            <a:r>
              <a:rPr lang="en-US" sz="2000" dirty="0" smtClean="0"/>
              <a:t>t = year</a:t>
            </a:r>
          </a:p>
          <a:p>
            <a:r>
              <a:rPr lang="en-US" sz="2000" dirty="0"/>
              <a:t>y</a:t>
            </a:r>
            <a:r>
              <a:rPr lang="en-US" sz="2000" dirty="0" smtClean="0"/>
              <a:t> = coca crop presence</a:t>
            </a:r>
          </a:p>
          <a:p>
            <a:r>
              <a:rPr lang="en-US" sz="2000" dirty="0"/>
              <a:t>p</a:t>
            </a:r>
            <a:r>
              <a:rPr lang="en-US" sz="2000" dirty="0" smtClean="0"/>
              <a:t> = informality index</a:t>
            </a:r>
          </a:p>
          <a:p>
            <a:r>
              <a:rPr lang="en-US" sz="2000" dirty="0"/>
              <a:t>h</a:t>
            </a:r>
            <a:r>
              <a:rPr lang="en-US" sz="2000" dirty="0" smtClean="0"/>
              <a:t> = homicide rate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Where, 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40768"/>
            <a:ext cx="481292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6"/>
            <a:ext cx="3281507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52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9" r="2907" b="2739"/>
          <a:stretch/>
        </p:blipFill>
        <p:spPr bwMode="auto">
          <a:xfrm>
            <a:off x="25330" y="0"/>
            <a:ext cx="9118670" cy="676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 flipH="1">
            <a:off x="4283968" y="980728"/>
            <a:ext cx="47525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 flipV="1">
            <a:off x="4283968" y="332656"/>
            <a:ext cx="0" cy="648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9036496" y="332656"/>
            <a:ext cx="0" cy="648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4283968" y="332656"/>
            <a:ext cx="47525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8172400" y="188640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>
            <a:off x="8172400" y="188640"/>
            <a:ext cx="0" cy="60486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8172400" y="6237312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>
            <a:off x="8892480" y="188640"/>
            <a:ext cx="0" cy="60486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>
            <a:off x="4283968" y="4869160"/>
            <a:ext cx="47525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>
            <a:off x="4283968" y="4869160"/>
            <a:ext cx="0" cy="288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>
            <a:off x="9036496" y="4869160"/>
            <a:ext cx="0" cy="288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>
            <a:off x="4283968" y="5157192"/>
            <a:ext cx="47525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H="1">
            <a:off x="179512" y="6251198"/>
            <a:ext cx="88569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 flipV="1">
            <a:off x="156173" y="5805264"/>
            <a:ext cx="23339" cy="445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9" name="Rechte verbindingslijn 7168"/>
          <p:cNvCxnSpPr/>
          <p:nvPr/>
        </p:nvCxnSpPr>
        <p:spPr>
          <a:xfrm flipV="1">
            <a:off x="9036496" y="5805264"/>
            <a:ext cx="0" cy="445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Rechte verbindingslijn 7171"/>
          <p:cNvCxnSpPr/>
          <p:nvPr/>
        </p:nvCxnSpPr>
        <p:spPr>
          <a:xfrm flipH="1">
            <a:off x="156173" y="5805264"/>
            <a:ext cx="88569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3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1" y="188640"/>
            <a:ext cx="8618187" cy="652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4499992" y="476672"/>
            <a:ext cx="0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>
            <a:off x="4499992" y="1268760"/>
            <a:ext cx="42484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8748464" y="476672"/>
            <a:ext cx="0" cy="79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4499992" y="476672"/>
            <a:ext cx="42484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>
            <a:off x="611560" y="6237312"/>
            <a:ext cx="8136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611560" y="5733256"/>
            <a:ext cx="0" cy="504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8748464" y="5733256"/>
            <a:ext cx="0" cy="504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 flipH="1">
            <a:off x="611560" y="5733256"/>
            <a:ext cx="81369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303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84976" cy="645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4427984" y="1235193"/>
            <a:ext cx="4392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 flipV="1">
            <a:off x="4427984" y="476672"/>
            <a:ext cx="0" cy="7585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4427984" y="476672"/>
            <a:ext cx="4392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V="1">
            <a:off x="8820472" y="476672"/>
            <a:ext cx="0" cy="7585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8820472" y="1340768"/>
            <a:ext cx="0" cy="11521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5292080" y="2492896"/>
            <a:ext cx="35283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5292080" y="1340768"/>
            <a:ext cx="0" cy="11521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 flipH="1">
            <a:off x="5292080" y="1340768"/>
            <a:ext cx="35283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>
            <a:off x="7956376" y="620688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>
            <a:off x="7956376" y="620688"/>
            <a:ext cx="0" cy="54726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7956376" y="6093296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V="1">
            <a:off x="8676456" y="620688"/>
            <a:ext cx="0" cy="54726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9" name="Rechte verbindingslijn 9218"/>
          <p:cNvCxnSpPr/>
          <p:nvPr/>
        </p:nvCxnSpPr>
        <p:spPr>
          <a:xfrm flipH="1">
            <a:off x="467544" y="6093296"/>
            <a:ext cx="82089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1" name="Rechte verbindingslijn 9220"/>
          <p:cNvCxnSpPr/>
          <p:nvPr/>
        </p:nvCxnSpPr>
        <p:spPr>
          <a:xfrm flipV="1">
            <a:off x="467544" y="5642132"/>
            <a:ext cx="0" cy="451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3" name="Rechte verbindingslijn 9222"/>
          <p:cNvCxnSpPr/>
          <p:nvPr/>
        </p:nvCxnSpPr>
        <p:spPr>
          <a:xfrm flipV="1">
            <a:off x="8676456" y="5805264"/>
            <a:ext cx="0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5" name="Rechte verbindingslijn 9224"/>
          <p:cNvCxnSpPr/>
          <p:nvPr/>
        </p:nvCxnSpPr>
        <p:spPr>
          <a:xfrm flipH="1">
            <a:off x="467544" y="5642132"/>
            <a:ext cx="82089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2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1908"/>
            <a:ext cx="8424937" cy="659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 flipH="1">
            <a:off x="1835696" y="5290655"/>
            <a:ext cx="5472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 flipV="1">
            <a:off x="1835696" y="5085184"/>
            <a:ext cx="0" cy="205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V="1">
            <a:off x="7308304" y="5085184"/>
            <a:ext cx="0" cy="205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>
            <a:off x="1835696" y="5085184"/>
            <a:ext cx="5472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5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Granger test other direction false</a:t>
            </a:r>
          </a:p>
          <a:p>
            <a:endParaRPr lang="en-US" dirty="0"/>
          </a:p>
          <a:p>
            <a:r>
              <a:rPr lang="en-US" dirty="0" smtClean="0"/>
              <a:t>Falsification test</a:t>
            </a:r>
          </a:p>
          <a:p>
            <a:pPr lvl="1"/>
            <a:r>
              <a:rPr lang="en-US" dirty="0" smtClean="0"/>
              <a:t>We use an alternative independent variable ( Municipality development Index).</a:t>
            </a:r>
          </a:p>
          <a:p>
            <a:pPr lvl="2"/>
            <a:r>
              <a:rPr lang="en-US" dirty="0" smtClean="0"/>
              <a:t>Better institutions = less coca crops</a:t>
            </a:r>
          </a:p>
          <a:p>
            <a:pPr lvl="2"/>
            <a:endParaRPr lang="en-US" dirty="0"/>
          </a:p>
          <a:p>
            <a:r>
              <a:rPr lang="en-US" dirty="0" smtClean="0"/>
              <a:t>Sample test</a:t>
            </a:r>
          </a:p>
          <a:p>
            <a:pPr lvl="1"/>
            <a:r>
              <a:rPr lang="en-US" dirty="0" smtClean="0"/>
              <a:t>Only municipalities at 1500 </a:t>
            </a:r>
            <a:r>
              <a:rPr lang="en-US" dirty="0" err="1" smtClean="0"/>
              <a:t>mts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altitud</a:t>
            </a:r>
            <a:r>
              <a:rPr lang="en-US" dirty="0" smtClean="0"/>
              <a:t>) (geographically bias)</a:t>
            </a:r>
          </a:p>
          <a:p>
            <a:pPr lvl="3"/>
            <a:r>
              <a:rPr lang="en-US" dirty="0" smtClean="0"/>
              <a:t>Similar results</a:t>
            </a:r>
          </a:p>
          <a:p>
            <a:pPr lvl="1"/>
            <a:r>
              <a:rPr lang="en-US" dirty="0" smtClean="0"/>
              <a:t>Departments in which at least one municipality ever had coca. ( spillover bias).</a:t>
            </a:r>
          </a:p>
          <a:p>
            <a:pPr lvl="3"/>
            <a:r>
              <a:rPr lang="en-US" dirty="0"/>
              <a:t>Similar results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9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196752"/>
            <a:ext cx="82296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Development of institutions</a:t>
            </a:r>
            <a:r>
              <a:rPr lang="en-US" sz="1100" dirty="0" smtClean="0"/>
              <a:t>( </a:t>
            </a:r>
            <a:r>
              <a:rPr lang="en-US" sz="1100" dirty="0" err="1" smtClean="0"/>
              <a:t>Acemoglu</a:t>
            </a:r>
            <a:r>
              <a:rPr lang="en-US" sz="1100" dirty="0"/>
              <a:t>, Johnson, &amp; Robinson, 2001, 2005; </a:t>
            </a:r>
            <a:r>
              <a:rPr lang="en-US" sz="1100" dirty="0" err="1"/>
              <a:t>Acemoglu</a:t>
            </a:r>
            <a:r>
              <a:rPr lang="en-US" sz="1100" dirty="0"/>
              <a:t> &amp; Robinson, 2010, 2012; </a:t>
            </a:r>
            <a:r>
              <a:rPr lang="en-US" sz="1100" dirty="0" err="1"/>
              <a:t>Acemoglu</a:t>
            </a:r>
            <a:r>
              <a:rPr lang="en-US" sz="1100" dirty="0"/>
              <a:t> &amp; </a:t>
            </a:r>
            <a:r>
              <a:rPr lang="en-US" sz="1100" dirty="0" err="1"/>
              <a:t>Verdier</a:t>
            </a:r>
            <a:r>
              <a:rPr lang="en-US" sz="1100" dirty="0"/>
              <a:t>, </a:t>
            </a:r>
            <a:r>
              <a:rPr lang="en-US" sz="1100" dirty="0" smtClean="0"/>
              <a:t>1998; </a:t>
            </a:r>
            <a:r>
              <a:rPr lang="en-US" sz="1100" dirty="0"/>
              <a:t>North, 1981; Jones, 1987; </a:t>
            </a:r>
            <a:r>
              <a:rPr lang="en-US" sz="1100" dirty="0" err="1"/>
              <a:t>Engerman</a:t>
            </a:r>
            <a:r>
              <a:rPr lang="en-US" sz="1100" dirty="0"/>
              <a:t> and </a:t>
            </a:r>
            <a:r>
              <a:rPr lang="en-US" sz="1100" dirty="0" err="1"/>
              <a:t>Sokoloff</a:t>
            </a:r>
            <a:r>
              <a:rPr lang="en-US" sz="1100" dirty="0"/>
              <a:t>, 2008</a:t>
            </a:r>
            <a:r>
              <a:rPr lang="en-US" sz="1100" dirty="0" smtClean="0"/>
              <a:t>)</a:t>
            </a:r>
          </a:p>
          <a:p>
            <a:pPr lvl="1"/>
            <a:r>
              <a:rPr lang="en-US" dirty="0" smtClean="0"/>
              <a:t>Influenced by many factors (e.g. historical, political, economical)</a:t>
            </a:r>
            <a:endParaRPr lang="en-US" dirty="0"/>
          </a:p>
          <a:p>
            <a:pPr lvl="1"/>
            <a:r>
              <a:rPr lang="en-US" dirty="0" smtClean="0"/>
              <a:t>Incremental change of institutions</a:t>
            </a:r>
          </a:p>
          <a:p>
            <a:pPr lvl="1"/>
            <a:endParaRPr lang="en-US" dirty="0"/>
          </a:p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r>
              <a:rPr lang="en-US" dirty="0" smtClean="0"/>
              <a:t>Direct and indirect effects </a:t>
            </a:r>
            <a:r>
              <a:rPr lang="en-US" sz="1200" dirty="0"/>
              <a:t>(</a:t>
            </a:r>
            <a:r>
              <a:rPr lang="en-US" sz="1200" dirty="0" err="1"/>
              <a:t>Acemoglu</a:t>
            </a:r>
            <a:r>
              <a:rPr lang="en-US" sz="1200" dirty="0"/>
              <a:t>, Johnson, &amp; Robinson, 2001, 2005; </a:t>
            </a:r>
            <a:r>
              <a:rPr lang="en-US" sz="1200" dirty="0" err="1"/>
              <a:t>Acemoglu</a:t>
            </a:r>
            <a:r>
              <a:rPr lang="en-US" sz="1200" dirty="0"/>
              <a:t> &amp; Robinson, 2010, 2012; </a:t>
            </a:r>
            <a:r>
              <a:rPr lang="en-US" sz="1200" dirty="0" err="1"/>
              <a:t>Acemoglu</a:t>
            </a:r>
            <a:r>
              <a:rPr lang="en-US" sz="1200" dirty="0"/>
              <a:t> &amp; </a:t>
            </a:r>
            <a:r>
              <a:rPr lang="en-US" sz="1200" dirty="0" err="1"/>
              <a:t>Verdier</a:t>
            </a:r>
            <a:r>
              <a:rPr lang="en-US" sz="1200" dirty="0"/>
              <a:t>, 1998; </a:t>
            </a:r>
            <a:r>
              <a:rPr lang="en-US" sz="1200" dirty="0" err="1"/>
              <a:t>Besley</a:t>
            </a:r>
            <a:r>
              <a:rPr lang="en-US" sz="1200" dirty="0"/>
              <a:t>, 1995; </a:t>
            </a:r>
            <a:r>
              <a:rPr lang="en-US" sz="1200" dirty="0" err="1"/>
              <a:t>Besley</a:t>
            </a:r>
            <a:r>
              <a:rPr lang="en-US" sz="1200" dirty="0"/>
              <a:t> &amp; </a:t>
            </a:r>
            <a:r>
              <a:rPr lang="en-US" sz="1200" dirty="0" err="1"/>
              <a:t>Ghatak</a:t>
            </a:r>
            <a:r>
              <a:rPr lang="en-US" sz="1200" dirty="0"/>
              <a:t>, </a:t>
            </a:r>
            <a:r>
              <a:rPr lang="en-US" sz="1200" dirty="0" smtClean="0"/>
              <a:t>2010;</a:t>
            </a:r>
            <a:r>
              <a:rPr lang="en-US" sz="1200" dirty="0"/>
              <a:t> De Soto, </a:t>
            </a:r>
            <a:r>
              <a:rPr lang="en-US" sz="1200" dirty="0" smtClean="0"/>
              <a:t>2000; </a:t>
            </a:r>
            <a:r>
              <a:rPr lang="en-US" sz="1200" dirty="0"/>
              <a:t>Easterly &amp; Levine, </a:t>
            </a:r>
            <a:r>
              <a:rPr lang="sv-SE" sz="1200" dirty="0"/>
              <a:t>2003; Hall &amp; Jones, 1999; </a:t>
            </a:r>
            <a:r>
              <a:rPr lang="sv-SE" sz="1200" dirty="0" err="1"/>
              <a:t>Pande</a:t>
            </a:r>
            <a:r>
              <a:rPr lang="sv-SE" sz="1200" dirty="0"/>
              <a:t> &amp; </a:t>
            </a:r>
            <a:r>
              <a:rPr lang="sv-SE" sz="1200" dirty="0" err="1"/>
              <a:t>Udry</a:t>
            </a:r>
            <a:r>
              <a:rPr lang="sv-SE" sz="1200" dirty="0"/>
              <a:t>, </a:t>
            </a:r>
            <a:r>
              <a:rPr lang="sv-SE" sz="1200" dirty="0" smtClean="0"/>
              <a:t>2006</a:t>
            </a:r>
            <a:r>
              <a:rPr lang="en-US" sz="12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Positive (e.g. productivity, income-growth, transaction cost, investment</a:t>
            </a:r>
          </a:p>
          <a:p>
            <a:pPr lvl="1"/>
            <a:r>
              <a:rPr lang="en-US" dirty="0" smtClean="0"/>
              <a:t>Negative </a:t>
            </a:r>
            <a:r>
              <a:rPr lang="en-US" dirty="0" smtClean="0"/>
              <a:t>(informal </a:t>
            </a:r>
            <a:r>
              <a:rPr lang="en-US" dirty="0" smtClean="0"/>
              <a:t>markets, </a:t>
            </a:r>
            <a:r>
              <a:rPr lang="en-US" dirty="0"/>
              <a:t>disinvestment, illicit behavior?)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 clear understanding of a given institutional regime, and illicit behavior</a:t>
            </a:r>
          </a:p>
          <a:p>
            <a:pPr lvl="1"/>
            <a:r>
              <a:rPr lang="en-US" dirty="0" smtClean="0"/>
              <a:t>Effects </a:t>
            </a:r>
            <a:r>
              <a:rPr lang="en-US" dirty="0" smtClean="0"/>
              <a:t>persistency </a:t>
            </a:r>
            <a:r>
              <a:rPr lang="en-US" dirty="0" smtClean="0"/>
              <a:t>of weak institutions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139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implications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Positive effect weaker property rights </a:t>
            </a:r>
            <a:r>
              <a:rPr lang="en-US" dirty="0" smtClean="0">
                <a:sym typeface="Wingdings" pitchFamily="2" charset="2"/>
              </a:rPr>
              <a:t> coca crop plantations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obust </a:t>
            </a:r>
            <a:r>
              <a:rPr lang="en-US" dirty="0"/>
              <a:t>to </a:t>
            </a:r>
            <a:r>
              <a:rPr lang="en-US" dirty="0" smtClean="0"/>
              <a:t>different specifications</a:t>
            </a:r>
            <a:r>
              <a:rPr lang="en-US" dirty="0"/>
              <a:t>, alternative measures for institutions</a:t>
            </a:r>
            <a:r>
              <a:rPr lang="en-US" dirty="0" smtClean="0"/>
              <a:t>, distinct subsamples,  </a:t>
            </a:r>
            <a:r>
              <a:rPr lang="en-US" dirty="0" err="1"/>
              <a:t>overidentication</a:t>
            </a:r>
            <a:r>
              <a:rPr lang="en-US" dirty="0"/>
              <a:t> and serial correlation tests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Reverse causality relationship “Granger-rejected”</a:t>
            </a:r>
          </a:p>
          <a:p>
            <a:pPr lvl="1"/>
            <a:endParaRPr lang="en-US" dirty="0" smtClean="0"/>
          </a:p>
          <a:p>
            <a:r>
              <a:rPr lang="en-US" dirty="0"/>
              <a:t>Counter narcotic policies should also focus on formalization of property</a:t>
            </a:r>
          </a:p>
          <a:p>
            <a:pPr lvl="1"/>
            <a:r>
              <a:rPr lang="en-US" dirty="0"/>
              <a:t>Limit extension coca crop plantations</a:t>
            </a:r>
          </a:p>
          <a:p>
            <a:pPr lvl="1"/>
            <a:r>
              <a:rPr lang="en-US" dirty="0"/>
              <a:t>Plus possible gains in economic performance (e.g. productivity, investment)</a:t>
            </a:r>
          </a:p>
          <a:p>
            <a:pPr lvl="1"/>
            <a:r>
              <a:rPr lang="en-US" dirty="0"/>
              <a:t>Influence illicit groups</a:t>
            </a:r>
          </a:p>
          <a:p>
            <a:pPr lvl="1"/>
            <a:endParaRPr lang="en-US" dirty="0"/>
          </a:p>
          <a:p>
            <a:r>
              <a:rPr lang="en-US" dirty="0"/>
              <a:t> Could be difficult to implement in regions without clear law and order</a:t>
            </a:r>
          </a:p>
          <a:p>
            <a:endParaRPr lang="en-US" dirty="0"/>
          </a:p>
          <a:p>
            <a:r>
              <a:rPr lang="en-US" dirty="0"/>
              <a:t>Further research</a:t>
            </a:r>
          </a:p>
          <a:p>
            <a:pPr lvl="1"/>
            <a:r>
              <a:rPr lang="en-US" dirty="0"/>
              <a:t>Mechanisms behind this effect (macro and micro perspective)</a:t>
            </a:r>
          </a:p>
          <a:p>
            <a:pPr lvl="1"/>
            <a:r>
              <a:rPr lang="en-US" dirty="0"/>
              <a:t>Different formalization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8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points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Theoretical model</a:t>
            </a:r>
          </a:p>
          <a:p>
            <a:pPr lvl="1"/>
            <a:r>
              <a:rPr lang="en-US" dirty="0" smtClean="0"/>
              <a:t>Difficulties with empirical testing possibilities</a:t>
            </a:r>
          </a:p>
          <a:p>
            <a:pPr lvl="1"/>
            <a:r>
              <a:rPr lang="en-US" dirty="0" smtClean="0"/>
              <a:t>From which perspective?	</a:t>
            </a:r>
          </a:p>
          <a:p>
            <a:pPr lvl="2"/>
            <a:r>
              <a:rPr lang="en-US" dirty="0" smtClean="0"/>
              <a:t>Household behavior</a:t>
            </a:r>
          </a:p>
          <a:p>
            <a:pPr lvl="2"/>
            <a:r>
              <a:rPr lang="en-US" dirty="0" smtClean="0"/>
              <a:t>Political economy</a:t>
            </a:r>
          </a:p>
          <a:p>
            <a:pPr lvl="1"/>
            <a:r>
              <a:rPr lang="en-US" dirty="0" smtClean="0"/>
              <a:t>Is literature enough?</a:t>
            </a:r>
          </a:p>
          <a:p>
            <a:r>
              <a:rPr lang="en-US" dirty="0" smtClean="0"/>
              <a:t>Improvements</a:t>
            </a:r>
          </a:p>
          <a:p>
            <a:pPr lvl="1"/>
            <a:r>
              <a:rPr lang="en-US" dirty="0" smtClean="0"/>
              <a:t>Linkage with mechanisms and our findings </a:t>
            </a:r>
          </a:p>
          <a:p>
            <a:pPr lvl="1"/>
            <a:r>
              <a:rPr lang="en-US" dirty="0" smtClean="0"/>
              <a:t>Extra robustness </a:t>
            </a:r>
            <a:r>
              <a:rPr lang="en-US" dirty="0" smtClean="0"/>
              <a:t>checks ( endogeneity – persistency)</a:t>
            </a:r>
            <a:endParaRPr lang="en-US" dirty="0" smtClean="0"/>
          </a:p>
          <a:p>
            <a:pPr lvl="1"/>
            <a:r>
              <a:rPr lang="en-US" dirty="0" smtClean="0"/>
              <a:t>On the estimation strategy</a:t>
            </a:r>
          </a:p>
          <a:p>
            <a:pPr lvl="2"/>
            <a:r>
              <a:rPr lang="en-US" dirty="0" smtClean="0"/>
              <a:t>Explaining system GMM assumptions</a:t>
            </a:r>
          </a:p>
          <a:p>
            <a:pPr lvl="3"/>
            <a:r>
              <a:rPr lang="en-US" dirty="0" smtClean="0"/>
              <a:t>Persistence </a:t>
            </a:r>
          </a:p>
          <a:p>
            <a:pPr lvl="3"/>
            <a:r>
              <a:rPr lang="en-US" dirty="0" smtClean="0"/>
              <a:t>Large N, small T</a:t>
            </a:r>
          </a:p>
          <a:p>
            <a:pPr lvl="3"/>
            <a:r>
              <a:rPr lang="en-US" dirty="0" smtClean="0"/>
              <a:t>Two lags in matrix instead of four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9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3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Descriptives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7175"/>
            <a:ext cx="8640960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5"/>
          <p:cNvCxnSpPr/>
          <p:nvPr/>
        </p:nvCxnSpPr>
        <p:spPr>
          <a:xfrm flipH="1">
            <a:off x="467544" y="1628800"/>
            <a:ext cx="8280920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/>
          <p:cNvCxnSpPr/>
          <p:nvPr/>
        </p:nvCxnSpPr>
        <p:spPr>
          <a:xfrm flipV="1">
            <a:off x="467544" y="620688"/>
            <a:ext cx="0" cy="10801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8748464" y="620688"/>
            <a:ext cx="0" cy="1008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 flipH="1">
            <a:off x="467544" y="620688"/>
            <a:ext cx="82809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0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202"/>
            <a:ext cx="8424935" cy="6531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 flipH="1">
            <a:off x="1691680" y="5301208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 flipV="1">
            <a:off x="1691680" y="5157192"/>
            <a:ext cx="0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236296" y="5157192"/>
            <a:ext cx="0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1691680" y="5157192"/>
            <a:ext cx="55446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8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56984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 flipH="1">
            <a:off x="395536" y="1124744"/>
            <a:ext cx="83529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 flipV="1">
            <a:off x="395536" y="548680"/>
            <a:ext cx="0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395536" y="548680"/>
            <a:ext cx="83529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8748464" y="548680"/>
            <a:ext cx="0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395536" y="6237312"/>
            <a:ext cx="82809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395536" y="5805264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395536" y="5805264"/>
            <a:ext cx="82809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>
            <a:off x="8676456" y="5805264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23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" y="1"/>
            <a:ext cx="88211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 flipH="1">
            <a:off x="4481888" y="1340768"/>
            <a:ext cx="1818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 flipV="1">
            <a:off x="4481888" y="332656"/>
            <a:ext cx="0" cy="1008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4481888" y="332656"/>
            <a:ext cx="1818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V="1">
            <a:off x="6300192" y="332656"/>
            <a:ext cx="0" cy="1008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6444208" y="332656"/>
            <a:ext cx="0" cy="1008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>
            <a:off x="6444208" y="332656"/>
            <a:ext cx="2016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8460432" y="332656"/>
            <a:ext cx="0" cy="1008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/>
          <p:nvPr/>
        </p:nvCxnSpPr>
        <p:spPr>
          <a:xfrm>
            <a:off x="6444208" y="1340768"/>
            <a:ext cx="2016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6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marL="274320" lvl="1" indent="0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sz="4100" i="1" dirty="0" smtClean="0"/>
              <a:t>Informal </a:t>
            </a:r>
            <a:r>
              <a:rPr lang="en-US" sz="4100" i="1" dirty="0"/>
              <a:t>property rights </a:t>
            </a:r>
            <a:r>
              <a:rPr lang="en-US" sz="4100" i="1" dirty="0">
                <a:sym typeface="Wingdings" pitchFamily="2" charset="2"/>
              </a:rPr>
              <a:t></a:t>
            </a:r>
            <a:r>
              <a:rPr lang="en-US" sz="4100" i="1" dirty="0"/>
              <a:t> negative effect on presence of coca crop </a:t>
            </a:r>
            <a:r>
              <a:rPr lang="en-US" sz="4100" i="1" dirty="0" smtClean="0"/>
              <a:t>plantations?</a:t>
            </a:r>
            <a:endParaRPr lang="en-US" sz="4100" i="1" dirty="0"/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R</a:t>
            </a:r>
            <a:r>
              <a:rPr lang="en-US" i="1" dirty="0" smtClean="0"/>
              <a:t>ent-seeking (e.g. conflict, power over resources)</a:t>
            </a:r>
          </a:p>
          <a:p>
            <a:pPr lvl="2"/>
            <a:r>
              <a:rPr lang="en-US" i="1" dirty="0"/>
              <a:t>Law </a:t>
            </a:r>
            <a:r>
              <a:rPr lang="en-US" i="1" dirty="0" smtClean="0"/>
              <a:t>enforcement</a:t>
            </a:r>
            <a:endParaRPr lang="en-US" i="1" dirty="0" smtClean="0"/>
          </a:p>
          <a:p>
            <a:pPr lvl="1"/>
            <a:r>
              <a:rPr lang="en-US" i="1" dirty="0" smtClean="0"/>
              <a:t>Risk taking behavior</a:t>
            </a:r>
          </a:p>
          <a:p>
            <a:pPr lvl="2"/>
            <a:r>
              <a:rPr lang="en-US" i="1" dirty="0" smtClean="0"/>
              <a:t>Higher </a:t>
            </a:r>
            <a:r>
              <a:rPr lang="en-US" i="1" dirty="0"/>
              <a:t>potential income of </a:t>
            </a:r>
            <a:r>
              <a:rPr lang="en-US" i="1" dirty="0" smtClean="0"/>
              <a:t>households (Risk influenced profits)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Contribution: </a:t>
            </a:r>
            <a:endParaRPr lang="en-US" dirty="0"/>
          </a:p>
          <a:p>
            <a:pPr lvl="2"/>
            <a:r>
              <a:rPr lang="en-US" dirty="0"/>
              <a:t>Take institutions as a given, and analyze to what extent this effects on illegal activity (e.g. coca crop </a:t>
            </a:r>
            <a:r>
              <a:rPr lang="en-US" dirty="0" smtClean="0"/>
              <a:t>production</a:t>
            </a:r>
          </a:p>
          <a:p>
            <a:pPr lvl="2"/>
            <a:endParaRPr lang="en-US" dirty="0" smtClean="0"/>
          </a:p>
          <a:p>
            <a:r>
              <a:rPr lang="en-US" i="1" dirty="0" smtClean="0"/>
              <a:t>Policy implication</a:t>
            </a:r>
            <a:endParaRPr lang="en-US" i="1" dirty="0"/>
          </a:p>
          <a:p>
            <a:pPr lvl="1"/>
            <a:r>
              <a:rPr lang="en-US" i="1" dirty="0"/>
              <a:t>Formalization </a:t>
            </a:r>
            <a:r>
              <a:rPr lang="en-US" i="1" dirty="0" err="1"/>
              <a:t>programmes</a:t>
            </a:r>
            <a:r>
              <a:rPr lang="en-US" i="1" dirty="0"/>
              <a:t> evidence-based policy?</a:t>
            </a:r>
          </a:p>
          <a:p>
            <a:pPr lvl="1"/>
            <a:r>
              <a:rPr lang="en-US" i="1" dirty="0"/>
              <a:t>Economic Institutions as important determinants of illicit behavior</a:t>
            </a:r>
            <a:r>
              <a:rPr lang="en-US" i="1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Panel data on municipality level from Colombia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53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Literature</a:t>
            </a:r>
          </a:p>
          <a:p>
            <a:r>
              <a:rPr lang="en-US" i="1" dirty="0" smtClean="0"/>
              <a:t>Colombia</a:t>
            </a:r>
          </a:p>
          <a:p>
            <a:r>
              <a:rPr lang="en-US" i="1" dirty="0" smtClean="0"/>
              <a:t>Empirical evidence</a:t>
            </a:r>
            <a:endParaRPr lang="en-US" i="1" dirty="0" smtClean="0"/>
          </a:p>
          <a:p>
            <a:r>
              <a:rPr lang="en-US" i="1" dirty="0" smtClean="0"/>
              <a:t>Data</a:t>
            </a:r>
            <a:endParaRPr lang="en-US" i="1" dirty="0" smtClean="0"/>
          </a:p>
          <a:p>
            <a:r>
              <a:rPr lang="en-US" i="1" dirty="0"/>
              <a:t>Methodology</a:t>
            </a:r>
          </a:p>
          <a:p>
            <a:r>
              <a:rPr lang="en-US" i="1" dirty="0" smtClean="0"/>
              <a:t>Estimation</a:t>
            </a:r>
            <a:endParaRPr lang="en-US" i="1" dirty="0" smtClean="0"/>
          </a:p>
          <a:p>
            <a:r>
              <a:rPr lang="en-US" i="1" dirty="0" smtClean="0"/>
              <a:t>Results</a:t>
            </a:r>
          </a:p>
          <a:p>
            <a:r>
              <a:rPr lang="en-US" i="1" dirty="0" smtClean="0"/>
              <a:t>Conclusion and implications</a:t>
            </a:r>
          </a:p>
          <a:p>
            <a:r>
              <a:rPr lang="en-US" i="1" dirty="0" smtClean="0"/>
              <a:t>Discussion points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0174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I 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Property rights important factor in general institutional framework </a:t>
            </a:r>
            <a:r>
              <a:rPr lang="en-US" sz="1000" dirty="0"/>
              <a:t>(North, 1981)  </a:t>
            </a:r>
          </a:p>
          <a:p>
            <a:r>
              <a:rPr lang="en-US" dirty="0" smtClean="0"/>
              <a:t>Property </a:t>
            </a:r>
            <a:r>
              <a:rPr lang="en-US" dirty="0" smtClean="0"/>
              <a:t>rights</a:t>
            </a:r>
          </a:p>
          <a:p>
            <a:pPr lvl="1"/>
            <a:r>
              <a:rPr lang="en-US" dirty="0" smtClean="0"/>
              <a:t>Strong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en-US" dirty="0" smtClean="0"/>
          </a:p>
          <a:p>
            <a:pPr lvl="2"/>
            <a:r>
              <a:rPr lang="en-US" dirty="0" smtClean="0"/>
              <a:t>Boost </a:t>
            </a:r>
            <a:r>
              <a:rPr lang="en-US" dirty="0" smtClean="0"/>
              <a:t>wages, productivity, investment, </a:t>
            </a:r>
            <a:r>
              <a:rPr lang="en-US" dirty="0" smtClean="0"/>
              <a:t>innovation, etc. </a:t>
            </a:r>
            <a:r>
              <a:rPr lang="en-US" sz="1000" dirty="0" smtClean="0"/>
              <a:t>(</a:t>
            </a:r>
            <a:r>
              <a:rPr lang="en-US" sz="1000" dirty="0" err="1" smtClean="0"/>
              <a:t>Besley</a:t>
            </a:r>
            <a:r>
              <a:rPr lang="en-US" sz="1000" dirty="0"/>
              <a:t>, 1995; </a:t>
            </a:r>
            <a:r>
              <a:rPr lang="en-US" sz="1000" dirty="0" err="1"/>
              <a:t>Besley</a:t>
            </a:r>
            <a:r>
              <a:rPr lang="en-US" sz="1000" dirty="0"/>
              <a:t> &amp; Burgess, </a:t>
            </a:r>
            <a:r>
              <a:rPr lang="en-US" sz="1000" dirty="0" smtClean="0"/>
              <a:t>2000; </a:t>
            </a:r>
            <a:r>
              <a:rPr lang="en-US" sz="1000" dirty="0" err="1" smtClean="0"/>
              <a:t>Deininger</a:t>
            </a:r>
            <a:r>
              <a:rPr lang="en-US" sz="1000" dirty="0"/>
              <a:t>, Ali, &amp; </a:t>
            </a:r>
            <a:r>
              <a:rPr lang="en-US" sz="1000" dirty="0" err="1"/>
              <a:t>Yamano</a:t>
            </a:r>
            <a:r>
              <a:rPr lang="en-US" sz="1000" dirty="0"/>
              <a:t>, 2008; </a:t>
            </a:r>
            <a:r>
              <a:rPr lang="en-US" sz="1000" dirty="0" err="1"/>
              <a:t>Deininger</a:t>
            </a:r>
            <a:r>
              <a:rPr lang="en-US" sz="1000" dirty="0"/>
              <a:t> &amp; Jin, 2006; </a:t>
            </a:r>
            <a:r>
              <a:rPr lang="en-US" sz="1000" dirty="0" smtClean="0"/>
              <a:t>Goldstein and </a:t>
            </a:r>
            <a:r>
              <a:rPr lang="en-US" sz="1000" dirty="0" err="1" smtClean="0"/>
              <a:t>Udry</a:t>
            </a:r>
            <a:r>
              <a:rPr lang="en-US" sz="1000" dirty="0" smtClean="0"/>
              <a:t>, 2008;  </a:t>
            </a:r>
            <a:r>
              <a:rPr lang="en-US" sz="1000" dirty="0" err="1" smtClean="0"/>
              <a:t>Acemoglu</a:t>
            </a:r>
            <a:r>
              <a:rPr lang="en-US" sz="1000" dirty="0" smtClean="0"/>
              <a:t> </a:t>
            </a:r>
            <a:r>
              <a:rPr lang="en-US" sz="1000" dirty="0"/>
              <a:t>&amp; Robinson, </a:t>
            </a:r>
            <a:r>
              <a:rPr lang="en-US" sz="1000" dirty="0" smtClean="0"/>
              <a:t>2012; </a:t>
            </a:r>
            <a:r>
              <a:rPr lang="en-US" sz="1000" dirty="0" err="1" smtClean="0"/>
              <a:t>Demsetz</a:t>
            </a:r>
            <a:r>
              <a:rPr lang="en-US" sz="1000" dirty="0"/>
              <a:t>, 1967</a:t>
            </a:r>
            <a:r>
              <a:rPr lang="en-US" sz="1000" dirty="0" smtClean="0"/>
              <a:t>)</a:t>
            </a:r>
          </a:p>
          <a:p>
            <a:pPr lvl="3"/>
            <a:r>
              <a:rPr lang="en-US" dirty="0" smtClean="0"/>
              <a:t>Behavior blocked by inability or unwillingness of the ones in power </a:t>
            </a:r>
            <a:r>
              <a:rPr lang="en-US" sz="1000" dirty="0"/>
              <a:t>(</a:t>
            </a:r>
            <a:r>
              <a:rPr lang="en-US" sz="1000" dirty="0" err="1"/>
              <a:t>Acemoglu</a:t>
            </a:r>
            <a:r>
              <a:rPr lang="en-US" sz="1000" dirty="0"/>
              <a:t>, </a:t>
            </a:r>
            <a:r>
              <a:rPr lang="en-US" sz="1000" dirty="0" err="1"/>
              <a:t>Ticchi</a:t>
            </a:r>
            <a:r>
              <a:rPr lang="en-US" sz="1000" dirty="0"/>
              <a:t>, &amp; </a:t>
            </a:r>
            <a:r>
              <a:rPr lang="en-US" sz="1000" dirty="0" err="1"/>
              <a:t>Vindigni</a:t>
            </a:r>
            <a:r>
              <a:rPr lang="en-US" sz="1000" dirty="0"/>
              <a:t>, 2011).</a:t>
            </a:r>
            <a:endParaRPr lang="en-US" sz="1000" dirty="0" smtClean="0"/>
          </a:p>
          <a:p>
            <a:pPr lvl="1"/>
            <a:r>
              <a:rPr lang="en-US" dirty="0" smtClean="0"/>
              <a:t>Weak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en-US" dirty="0" smtClean="0"/>
          </a:p>
          <a:p>
            <a:pPr lvl="2"/>
            <a:r>
              <a:rPr lang="en-US" dirty="0" smtClean="0"/>
              <a:t>Market distortions, political institutions, hinder </a:t>
            </a:r>
            <a:r>
              <a:rPr lang="en-US" dirty="0" smtClean="0"/>
              <a:t>law enforcement, social </a:t>
            </a:r>
            <a:r>
              <a:rPr lang="en-US" dirty="0" smtClean="0"/>
              <a:t>tensions, etc</a:t>
            </a:r>
            <a:r>
              <a:rPr lang="en-US" dirty="0"/>
              <a:t>.</a:t>
            </a:r>
            <a:r>
              <a:rPr lang="en-US" dirty="0" smtClean="0"/>
              <a:t> (e.g. </a:t>
            </a:r>
            <a:r>
              <a:rPr lang="en-US" dirty="0" smtClean="0"/>
              <a:t>potentially facilitating</a:t>
            </a:r>
            <a:r>
              <a:rPr lang="en-US" dirty="0" smtClean="0"/>
              <a:t> violence)</a:t>
            </a:r>
            <a:r>
              <a:rPr lang="nb-NO" sz="1000" dirty="0" smtClean="0"/>
              <a:t>(</a:t>
            </a:r>
            <a:r>
              <a:rPr lang="nl-NL" sz="1000" dirty="0" smtClean="0"/>
              <a:t>Richards, 1998; Collier</a:t>
            </a:r>
            <a:r>
              <a:rPr lang="nl-NL" sz="1000" dirty="0"/>
              <a:t>, </a:t>
            </a:r>
            <a:r>
              <a:rPr lang="nl-NL" sz="1000" dirty="0" err="1" smtClean="0"/>
              <a:t>Hoeffler</a:t>
            </a:r>
            <a:r>
              <a:rPr lang="nl-NL" sz="1000" dirty="0" smtClean="0"/>
              <a:t> </a:t>
            </a:r>
            <a:r>
              <a:rPr lang="nl-NL" sz="1000" dirty="0"/>
              <a:t>&amp; </a:t>
            </a:r>
            <a:r>
              <a:rPr lang="nl-NL" sz="1000" dirty="0" err="1" smtClean="0"/>
              <a:t>S</a:t>
            </a:r>
            <a:r>
              <a:rPr lang="nl-NL" sz="1000" dirty="0" err="1"/>
              <a:t>ö</a:t>
            </a:r>
            <a:r>
              <a:rPr lang="nl-NL" sz="1000" dirty="0" err="1" smtClean="0"/>
              <a:t>derdom</a:t>
            </a:r>
            <a:r>
              <a:rPr lang="nl-NL" sz="1000" dirty="0"/>
              <a:t>, 2004; Collier &amp; </a:t>
            </a:r>
            <a:r>
              <a:rPr lang="nl-NL" sz="1000" dirty="0" err="1" smtClean="0"/>
              <a:t>Hoeffler</a:t>
            </a:r>
            <a:r>
              <a:rPr lang="nl-NL" sz="1000" dirty="0"/>
              <a:t>, 2004; </a:t>
            </a:r>
            <a:r>
              <a:rPr lang="nl-NL" sz="1000" dirty="0" smtClean="0"/>
              <a:t>Ross, 2004</a:t>
            </a:r>
            <a:r>
              <a:rPr lang="en-US" sz="1000" dirty="0" smtClean="0"/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development countries, land most valued and contested property </a:t>
            </a:r>
            <a:r>
              <a:rPr lang="en-US" sz="1100" dirty="0" smtClean="0">
                <a:solidFill>
                  <a:srgbClr val="000000"/>
                </a:solidFill>
              </a:rPr>
              <a:t>(</a:t>
            </a:r>
            <a:r>
              <a:rPr lang="en-US" sz="1100" dirty="0" err="1"/>
              <a:t>Acemoglu</a:t>
            </a:r>
            <a:r>
              <a:rPr lang="en-US" sz="1100" dirty="0"/>
              <a:t>, Johnson, &amp; Robinson, </a:t>
            </a:r>
            <a:r>
              <a:rPr lang="en-US" sz="1100" dirty="0" smtClean="0"/>
              <a:t>2001; </a:t>
            </a:r>
            <a:r>
              <a:rPr lang="en-US" sz="1100" dirty="0" err="1" smtClean="0"/>
              <a:t>Baland</a:t>
            </a:r>
            <a:r>
              <a:rPr lang="en-US" sz="1100" dirty="0" smtClean="0"/>
              <a:t> &amp; </a:t>
            </a:r>
            <a:r>
              <a:rPr lang="en-US" sz="1100" dirty="0"/>
              <a:t>Robinson, </a:t>
            </a:r>
            <a:r>
              <a:rPr lang="en-US" sz="1100" dirty="0" smtClean="0"/>
              <a:t>2008; </a:t>
            </a:r>
            <a:r>
              <a:rPr lang="en-US" sz="1100" dirty="0" err="1" smtClean="0"/>
              <a:t>Dercon</a:t>
            </a:r>
            <a:r>
              <a:rPr lang="en-US" sz="1100" dirty="0" smtClean="0"/>
              <a:t> &amp; </a:t>
            </a:r>
            <a:r>
              <a:rPr lang="en-US" sz="1100" dirty="0"/>
              <a:t>Krishnan, </a:t>
            </a:r>
            <a:r>
              <a:rPr lang="en-US" sz="1100" dirty="0" smtClean="0"/>
              <a:t>2010</a:t>
            </a:r>
            <a:r>
              <a:rPr lang="en-US" sz="1100" dirty="0"/>
              <a:t>)</a:t>
            </a:r>
            <a:r>
              <a:rPr lang="en-US" sz="1100" dirty="0" smtClean="0"/>
              <a:t>.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1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II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450160"/>
          </a:xfrm>
        </p:spPr>
        <p:txBody>
          <a:bodyPr>
            <a:normAutofit/>
          </a:bodyPr>
          <a:lstStyle/>
          <a:p>
            <a:r>
              <a:rPr lang="en-US" dirty="0" smtClean="0"/>
              <a:t>Frameworks (correlated)</a:t>
            </a:r>
            <a:endParaRPr lang="en-US" dirty="0"/>
          </a:p>
          <a:p>
            <a:pPr lvl="1"/>
            <a:r>
              <a:rPr lang="en-US" dirty="0"/>
              <a:t>Institutional </a:t>
            </a:r>
            <a:r>
              <a:rPr lang="en-US" dirty="0" smtClean="0"/>
              <a:t>setting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effects (political economy</a:t>
            </a:r>
            <a:r>
              <a:rPr lang="en-US" dirty="0" smtClean="0"/>
              <a:t>) </a:t>
            </a:r>
            <a:r>
              <a:rPr lang="en-US" sz="1000" dirty="0" smtClean="0"/>
              <a:t>(</a:t>
            </a:r>
            <a:r>
              <a:rPr lang="en-US" sz="1000" dirty="0" err="1"/>
              <a:t>Acemoglu</a:t>
            </a:r>
            <a:r>
              <a:rPr lang="en-US" sz="1000" dirty="0"/>
              <a:t>, 2006; Fergusson, 2012; </a:t>
            </a:r>
            <a:r>
              <a:rPr lang="en-US" sz="1000" dirty="0" err="1"/>
              <a:t>Acemoglu</a:t>
            </a:r>
            <a:r>
              <a:rPr lang="en-US" sz="1000" dirty="0"/>
              <a:t> and Robinson, </a:t>
            </a:r>
            <a:r>
              <a:rPr lang="en-US" sz="1000" dirty="0" smtClean="0"/>
              <a:t>2012; </a:t>
            </a:r>
            <a:r>
              <a:rPr lang="nb-NO" sz="1000" dirty="0"/>
              <a:t>Andre &amp; </a:t>
            </a:r>
            <a:r>
              <a:rPr lang="nb-NO" sz="1000" dirty="0" err="1"/>
              <a:t>Platteau</a:t>
            </a:r>
            <a:r>
              <a:rPr lang="nb-NO" sz="1000" dirty="0"/>
              <a:t>, 1998; </a:t>
            </a:r>
            <a:r>
              <a:rPr lang="nl-NL" sz="1000" dirty="0"/>
              <a:t> </a:t>
            </a:r>
            <a:r>
              <a:rPr lang="nl-NL" sz="1000" dirty="0" err="1"/>
              <a:t>Deininger</a:t>
            </a:r>
            <a:r>
              <a:rPr lang="nl-NL" sz="1000" dirty="0"/>
              <a:t>, </a:t>
            </a:r>
            <a:r>
              <a:rPr lang="en-US" sz="1000" dirty="0"/>
              <a:t>2003; </a:t>
            </a:r>
            <a:r>
              <a:rPr lang="en-US" sz="1000" dirty="0" err="1"/>
              <a:t>Deininger</a:t>
            </a:r>
            <a:r>
              <a:rPr lang="en-US" sz="1000" dirty="0"/>
              <a:t> &amp; </a:t>
            </a:r>
            <a:r>
              <a:rPr lang="en-US" sz="1000" dirty="0" err="1"/>
              <a:t>Nagarajan</a:t>
            </a:r>
            <a:r>
              <a:rPr lang="en-US" sz="1000" dirty="0"/>
              <a:t>, 2009; </a:t>
            </a:r>
            <a:r>
              <a:rPr lang="nb-NO" sz="1000" dirty="0" err="1"/>
              <a:t>Binswanger</a:t>
            </a:r>
            <a:r>
              <a:rPr lang="nb-NO" sz="1000" dirty="0"/>
              <a:t>, </a:t>
            </a:r>
            <a:r>
              <a:rPr lang="nb-NO" sz="1000" dirty="0" err="1"/>
              <a:t>Deininger</a:t>
            </a:r>
            <a:r>
              <a:rPr lang="nb-NO" sz="1000" dirty="0"/>
              <a:t>, &amp; </a:t>
            </a:r>
            <a:r>
              <a:rPr lang="nl-NL" sz="1000" dirty="0" err="1"/>
              <a:t>Feder</a:t>
            </a:r>
            <a:r>
              <a:rPr lang="nl-NL" sz="1000" dirty="0"/>
              <a:t>, 1995</a:t>
            </a:r>
            <a:r>
              <a:rPr lang="en-US" sz="1000" dirty="0" smtClean="0"/>
              <a:t>)</a:t>
            </a:r>
            <a:endParaRPr lang="en-US" sz="1000" dirty="0"/>
          </a:p>
          <a:p>
            <a:pPr lvl="1"/>
            <a:r>
              <a:rPr lang="en-US" dirty="0" smtClean="0"/>
              <a:t>Decision making process </a:t>
            </a:r>
            <a:r>
              <a:rPr lang="en-US" sz="1000" dirty="0" smtClean="0"/>
              <a:t>(</a:t>
            </a:r>
            <a:r>
              <a:rPr lang="en-US" sz="1000" dirty="0" err="1"/>
              <a:t>Dercon</a:t>
            </a:r>
            <a:r>
              <a:rPr lang="en-US" sz="1000" dirty="0"/>
              <a:t> and </a:t>
            </a:r>
            <a:r>
              <a:rPr lang="en-US" sz="1000" dirty="0" err="1"/>
              <a:t>Ayalew</a:t>
            </a:r>
            <a:r>
              <a:rPr lang="en-US" sz="1000" dirty="0"/>
              <a:t>, </a:t>
            </a:r>
            <a:r>
              <a:rPr lang="en-US" sz="1000" dirty="0" smtClean="0"/>
              <a:t>1995;</a:t>
            </a:r>
            <a:r>
              <a:rPr lang="en-US" sz="1000" dirty="0"/>
              <a:t> </a:t>
            </a:r>
            <a:r>
              <a:rPr lang="en-US" sz="1000" dirty="0" err="1"/>
              <a:t>Dercon</a:t>
            </a:r>
            <a:r>
              <a:rPr lang="en-US" sz="1000" dirty="0"/>
              <a:t> &amp; Krishnan, 2010</a:t>
            </a:r>
            <a:r>
              <a:rPr lang="en-US" sz="1000" dirty="0" smtClean="0"/>
              <a:t>)</a:t>
            </a:r>
          </a:p>
          <a:p>
            <a:r>
              <a:rPr lang="en-US" sz="1600" dirty="0" smtClean="0"/>
              <a:t>Evidential consequences: risk </a:t>
            </a:r>
            <a:r>
              <a:rPr lang="en-US" sz="1600" dirty="0"/>
              <a:t>taking </a:t>
            </a:r>
            <a:r>
              <a:rPr lang="en-US" sz="1600" dirty="0" smtClean="0"/>
              <a:t>behavior, </a:t>
            </a:r>
            <a:r>
              <a:rPr lang="en-US" sz="1600" dirty="0"/>
              <a:t>conflict, attractive to rent seeking, resources </a:t>
            </a:r>
            <a:r>
              <a:rPr lang="en-US" sz="1600" dirty="0" smtClean="0"/>
              <a:t>expropriation.</a:t>
            </a:r>
          </a:p>
          <a:p>
            <a:pPr lvl="1" algn="just"/>
            <a:endParaRPr lang="en-US" sz="1000" dirty="0" smtClean="0"/>
          </a:p>
          <a:p>
            <a:pPr lvl="1" algn="just"/>
            <a:endParaRPr lang="en-US" sz="1000" dirty="0"/>
          </a:p>
          <a:p>
            <a:pPr lvl="1" algn="just"/>
            <a:endParaRPr lang="en-US" sz="1000" dirty="0" smtClean="0"/>
          </a:p>
          <a:p>
            <a:pPr lvl="1" algn="just"/>
            <a:endParaRPr lang="en-US" dirty="0" smtClean="0"/>
          </a:p>
        </p:txBody>
      </p:sp>
      <p:pic>
        <p:nvPicPr>
          <p:cNvPr id="6" name="Picture 5" descr="diag_1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29000"/>
            <a:ext cx="3600400" cy="32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2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Colombia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Presence of formal and informal land property rights (i.e. large variation between village)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dirty="0" err="1">
                <a:solidFill>
                  <a:srgbClr val="000000"/>
                </a:solidFill>
              </a:rPr>
              <a:t>Acemoglu</a:t>
            </a:r>
            <a:r>
              <a:rPr lang="en-US" sz="1800" dirty="0">
                <a:solidFill>
                  <a:srgbClr val="000000"/>
                </a:solidFill>
              </a:rPr>
              <a:t> and Robinson, </a:t>
            </a:r>
            <a:r>
              <a:rPr lang="en-US" sz="1800" dirty="0" smtClean="0">
                <a:solidFill>
                  <a:srgbClr val="000000"/>
                </a:solidFill>
              </a:rPr>
              <a:t>2012)</a:t>
            </a:r>
          </a:p>
          <a:p>
            <a:pPr lvl="1"/>
            <a:r>
              <a:rPr lang="en-US" dirty="0" smtClean="0"/>
              <a:t> Regions where 60% of the land area is </a:t>
            </a:r>
            <a:r>
              <a:rPr lang="en-US" dirty="0" smtClean="0"/>
              <a:t>without legal </a:t>
            </a:r>
            <a:r>
              <a:rPr lang="en-US" dirty="0" smtClean="0"/>
              <a:t>titles whereas others have full coverage </a:t>
            </a:r>
            <a:r>
              <a:rPr lang="en-US" sz="1800" dirty="0" smtClean="0"/>
              <a:t>(</a:t>
            </a:r>
            <a:r>
              <a:rPr lang="en-US" sz="1800" dirty="0" err="1" smtClean="0"/>
              <a:t>Ibañez</a:t>
            </a:r>
            <a:r>
              <a:rPr lang="en-US" sz="1800" dirty="0" smtClean="0"/>
              <a:t> &amp; Muñoz-Mora, 2011; Fernandez, 2010)</a:t>
            </a:r>
            <a:endParaRPr lang="en-US" sz="1800" dirty="0"/>
          </a:p>
          <a:p>
            <a:r>
              <a:rPr lang="en-US" dirty="0" smtClean="0"/>
              <a:t>Armed conflict fueled by coca ( Guerillas, cartels and paramilitaries!)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Coca </a:t>
            </a:r>
            <a:r>
              <a:rPr lang="en-US" dirty="0">
                <a:solidFill>
                  <a:srgbClr val="000000"/>
                </a:solidFill>
              </a:rPr>
              <a:t>growing regions higher self-employment income, homicide rates, child labor, and negative effect on </a:t>
            </a:r>
            <a:r>
              <a:rPr lang="en-US" dirty="0" smtClean="0">
                <a:solidFill>
                  <a:srgbClr val="000000"/>
                </a:solidFill>
              </a:rPr>
              <a:t>schooling </a:t>
            </a:r>
            <a:r>
              <a:rPr lang="es-ES_tradnl" sz="1300" dirty="0" smtClean="0">
                <a:solidFill>
                  <a:srgbClr val="000000"/>
                </a:solidFill>
              </a:rPr>
              <a:t>(</a:t>
            </a:r>
            <a:r>
              <a:rPr lang="es-ES_tradnl" sz="1300" dirty="0" err="1" smtClean="0">
                <a:solidFill>
                  <a:srgbClr val="000000"/>
                </a:solidFill>
              </a:rPr>
              <a:t>Angrist</a:t>
            </a:r>
            <a:r>
              <a:rPr lang="es-ES_tradnl" sz="1300" dirty="0" smtClean="0">
                <a:solidFill>
                  <a:srgbClr val="000000"/>
                </a:solidFill>
              </a:rPr>
              <a:t> </a:t>
            </a:r>
            <a:r>
              <a:rPr lang="es-ES_tradnl" sz="1300" dirty="0">
                <a:solidFill>
                  <a:srgbClr val="000000"/>
                </a:solidFill>
              </a:rPr>
              <a:t>&amp; </a:t>
            </a:r>
            <a:r>
              <a:rPr lang="es-ES_tradnl" sz="1300" dirty="0" err="1">
                <a:solidFill>
                  <a:srgbClr val="000000"/>
                </a:solidFill>
              </a:rPr>
              <a:t>Kugler</a:t>
            </a:r>
            <a:r>
              <a:rPr lang="es-ES_tradnl" sz="1300" dirty="0">
                <a:solidFill>
                  <a:srgbClr val="000000"/>
                </a:solidFill>
              </a:rPr>
              <a:t>, 2008; Dávalos et al., 2011; Mejía &amp; Rico, </a:t>
            </a:r>
            <a:r>
              <a:rPr lang="es-ES_tradnl" sz="1300" dirty="0" smtClean="0">
                <a:solidFill>
                  <a:srgbClr val="000000"/>
                </a:solidFill>
              </a:rPr>
              <a:t>2010; </a:t>
            </a:r>
            <a:r>
              <a:rPr lang="en-US" sz="1300" dirty="0" err="1">
                <a:solidFill>
                  <a:srgbClr val="000000"/>
                </a:solidFill>
                <a:sym typeface="Wingdings" pitchFamily="2" charset="2"/>
              </a:rPr>
              <a:t>Dammert</a:t>
            </a:r>
            <a:r>
              <a:rPr lang="en-US" sz="1300" dirty="0">
                <a:solidFill>
                  <a:srgbClr val="000000"/>
                </a:solidFill>
                <a:sym typeface="Wingdings" pitchFamily="2" charset="2"/>
              </a:rPr>
              <a:t>, </a:t>
            </a:r>
            <a:r>
              <a:rPr lang="en-US" sz="1300" dirty="0" smtClean="0">
                <a:solidFill>
                  <a:srgbClr val="000000"/>
                </a:solidFill>
                <a:sym typeface="Wingdings" pitchFamily="2" charset="2"/>
              </a:rPr>
              <a:t>2008</a:t>
            </a:r>
            <a:r>
              <a:rPr lang="en-US" sz="1300" dirty="0">
                <a:solidFill>
                  <a:srgbClr val="000000"/>
                </a:solidFill>
                <a:sym typeface="Wingdings" pitchFamily="2" charset="2"/>
              </a:rPr>
              <a:t>; Moreno-Sanchez et al</a:t>
            </a:r>
            <a:r>
              <a:rPr lang="en-US" sz="1300" dirty="0" smtClean="0">
                <a:solidFill>
                  <a:srgbClr val="000000"/>
                </a:solidFill>
                <a:sym typeface="Wingdings" pitchFamily="2" charset="2"/>
              </a:rPr>
              <a:t>.,2003; Ibanez </a:t>
            </a:r>
            <a:r>
              <a:rPr lang="en-US" sz="1300" dirty="0">
                <a:solidFill>
                  <a:srgbClr val="000000"/>
                </a:solidFill>
                <a:sym typeface="Wingdings" pitchFamily="2" charset="2"/>
              </a:rPr>
              <a:t>and </a:t>
            </a:r>
            <a:r>
              <a:rPr lang="en-US" sz="1300" dirty="0" err="1">
                <a:solidFill>
                  <a:srgbClr val="000000"/>
                </a:solidFill>
                <a:sym typeface="Wingdings" pitchFamily="2" charset="2"/>
              </a:rPr>
              <a:t>Carlsson</a:t>
            </a:r>
            <a:r>
              <a:rPr lang="en-US" sz="1300" dirty="0">
                <a:solidFill>
                  <a:srgbClr val="000000"/>
                </a:solidFill>
                <a:sym typeface="Wingdings" pitchFamily="2" charset="2"/>
              </a:rPr>
              <a:t> (2010)</a:t>
            </a:r>
            <a:r>
              <a:rPr lang="es-ES_tradnl" sz="1300" dirty="0" smtClean="0">
                <a:solidFill>
                  <a:srgbClr val="000000"/>
                </a:solidFill>
              </a:rPr>
              <a:t>)</a:t>
            </a:r>
            <a:r>
              <a:rPr lang="es-ES_tradnl" sz="1300" dirty="0">
                <a:solidFill>
                  <a:srgbClr val="000000"/>
                </a:solidFill>
              </a:rPr>
              <a:t>. </a:t>
            </a:r>
            <a:endParaRPr lang="en-US" sz="1300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Colombia currently among the main coca producing and exporting </a:t>
            </a:r>
            <a:r>
              <a:rPr lang="en-US" dirty="0">
                <a:solidFill>
                  <a:srgbClr val="000000"/>
                </a:solidFill>
              </a:rPr>
              <a:t>counties (coca easy to crop and large profits. )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Counter-policies have mainly focused on destroying production lines </a:t>
            </a:r>
            <a:r>
              <a:rPr lang="en-US" dirty="0"/>
              <a:t>trade (Limited </a:t>
            </a:r>
            <a:r>
              <a:rPr lang="en-US" dirty="0" smtClean="0"/>
              <a:t>success) </a:t>
            </a:r>
          </a:p>
          <a:p>
            <a:pPr lvl="2"/>
            <a:r>
              <a:rPr lang="en-US" dirty="0" smtClean="0"/>
              <a:t>New policies focus on promoting legal alternatives (e.g. </a:t>
            </a:r>
            <a:r>
              <a:rPr lang="en-US" dirty="0"/>
              <a:t>Technical </a:t>
            </a:r>
            <a:r>
              <a:rPr lang="en-US" dirty="0" smtClean="0"/>
              <a:t>assistance, </a:t>
            </a:r>
            <a:r>
              <a:rPr lang="en-US" dirty="0"/>
              <a:t>Agricultural </a:t>
            </a:r>
            <a:r>
              <a:rPr lang="en-US" dirty="0" smtClean="0"/>
              <a:t>loans, more level of enforcement). 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No clear scientific evidence on the link of formalization programs in the war on drugs.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3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Evidence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>
          <a:xfrm>
            <a:off x="539552" y="1219200"/>
            <a:ext cx="8147248" cy="5162128"/>
          </a:xfrm>
        </p:spPr>
        <p:txBody>
          <a:bodyPr>
            <a:normAutofit/>
          </a:bodyPr>
          <a:lstStyle/>
          <a:p>
            <a:pPr marL="342900" lvl="3" indent="-342900">
              <a:buFont typeface="Arial" pitchFamily="34" charset="0"/>
              <a:buChar char="•"/>
            </a:pPr>
            <a:endParaRPr lang="en-US" sz="3100" dirty="0" smtClean="0"/>
          </a:p>
          <a:p>
            <a:pPr marL="342900" lvl="3" indent="-342900">
              <a:buFont typeface="Arial" pitchFamily="34" charset="0"/>
              <a:buChar char="•"/>
            </a:pPr>
            <a:endParaRPr lang="en-US" sz="3100" dirty="0"/>
          </a:p>
          <a:p>
            <a:pPr marL="342900" lvl="3" indent="-342900">
              <a:buFont typeface="Arial" pitchFamily="34" charset="0"/>
              <a:buChar char="•"/>
            </a:pPr>
            <a:endParaRPr lang="en-US" sz="3100" dirty="0" smtClean="0"/>
          </a:p>
          <a:p>
            <a:pPr marL="342900" lvl="3" indent="-342900">
              <a:buFont typeface="Arial" pitchFamily="34" charset="0"/>
              <a:buChar char="•"/>
            </a:pPr>
            <a:endParaRPr lang="en-US" sz="3100" dirty="0"/>
          </a:p>
          <a:p>
            <a:pPr marL="342900" lvl="3" indent="-342900">
              <a:buFont typeface="Arial" pitchFamily="34" charset="0"/>
              <a:buChar char="•"/>
            </a:pPr>
            <a:endParaRPr lang="en-US" sz="3100" dirty="0" smtClean="0"/>
          </a:p>
          <a:p>
            <a:pPr marL="342900" lvl="3" indent="-342900">
              <a:buFont typeface="Arial" pitchFamily="34" charset="0"/>
              <a:buChar char="•"/>
            </a:pPr>
            <a:endParaRPr lang="en-US" sz="3100" dirty="0"/>
          </a:p>
          <a:p>
            <a:pPr marL="342900" lvl="3" indent="-342900">
              <a:buFont typeface="Arial" pitchFamily="34" charset="0"/>
              <a:buChar char="•"/>
            </a:pPr>
            <a:endParaRPr lang="en-US" sz="3100" dirty="0" smtClean="0"/>
          </a:p>
          <a:p>
            <a:pPr marL="342900" lvl="3" indent="-342900">
              <a:buFont typeface="Arial" pitchFamily="34" charset="0"/>
              <a:buChar char="•"/>
            </a:pPr>
            <a:r>
              <a:rPr lang="en-US" dirty="0" smtClean="0"/>
              <a:t>Causalities </a:t>
            </a:r>
            <a:r>
              <a:rPr lang="en-US" dirty="0" smtClean="0"/>
              <a:t>run in all directions, with no study given a clear view due to the estimations</a:t>
            </a:r>
            <a:endParaRPr lang="en-US" dirty="0"/>
          </a:p>
          <a:p>
            <a:endParaRPr lang="en-US" sz="1800" dirty="0" smtClean="0"/>
          </a:p>
        </p:txBody>
      </p:sp>
      <p:pic>
        <p:nvPicPr>
          <p:cNvPr id="4" name="Picture 3" descr="empirical_work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0768"/>
            <a:ext cx="5976664" cy="33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92896"/>
            <a:ext cx="5328592" cy="50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>
          <a:xfrm>
            <a:off x="683568" y="1196752"/>
            <a:ext cx="8229600" cy="4937760"/>
          </a:xfrm>
        </p:spPr>
        <p:txBody>
          <a:bodyPr>
            <a:normAutofit/>
          </a:bodyPr>
          <a:lstStyle/>
          <a:p>
            <a:r>
              <a:rPr lang="en-US" sz="1700" dirty="0"/>
              <a:t>2000-</a:t>
            </a:r>
            <a:r>
              <a:rPr lang="en-US" sz="1700" dirty="0" smtClean="0"/>
              <a:t>2009 Longitudinal on municipality level</a:t>
            </a:r>
          </a:p>
          <a:p>
            <a:r>
              <a:rPr lang="en-US" sz="1700" dirty="0" smtClean="0"/>
              <a:t>Presence of coca fields (UNODC) (Satellite identification)</a:t>
            </a:r>
            <a:endParaRPr lang="en-US" sz="1700" dirty="0"/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US" sz="1700" dirty="0" smtClean="0">
                <a:solidFill>
                  <a:schemeClr val="tx1"/>
                </a:solidFill>
              </a:rPr>
              <a:t>Informality </a:t>
            </a:r>
            <a:r>
              <a:rPr lang="en-US" sz="1700" dirty="0">
                <a:solidFill>
                  <a:schemeClr val="tx1"/>
                </a:solidFill>
              </a:rPr>
              <a:t>index proposed by </a:t>
            </a:r>
            <a:r>
              <a:rPr lang="en-US" sz="1700" dirty="0" err="1">
                <a:solidFill>
                  <a:schemeClr val="tx1"/>
                </a:solidFill>
              </a:rPr>
              <a:t>Ibánez</a:t>
            </a:r>
            <a:r>
              <a:rPr lang="en-US" sz="1700" dirty="0">
                <a:solidFill>
                  <a:schemeClr val="tx1"/>
                </a:solidFill>
              </a:rPr>
              <a:t> and Muñoz-Mora (2011).</a:t>
            </a:r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endParaRPr lang="en-US" sz="1400" dirty="0"/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endParaRPr lang="en-US" sz="16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Only titling, not ability to exercise</a:t>
            </a:r>
          </a:p>
          <a:p>
            <a:pPr lvl="1"/>
            <a:r>
              <a:rPr lang="en-US" sz="1400" dirty="0" smtClean="0"/>
              <a:t>Cadastral </a:t>
            </a:r>
            <a:r>
              <a:rPr lang="en-US" sz="1400" dirty="0"/>
              <a:t>database of the Geographical Institute </a:t>
            </a:r>
            <a:r>
              <a:rPr lang="en-US" sz="1400" dirty="0" err="1"/>
              <a:t>Agustn</a:t>
            </a:r>
            <a:r>
              <a:rPr lang="en-US" sz="1400" dirty="0"/>
              <a:t> </a:t>
            </a:r>
            <a:r>
              <a:rPr lang="en-US" sz="1400" dirty="0" err="1" smtClean="0"/>
              <a:t>Codazzi</a:t>
            </a:r>
            <a:endParaRPr lang="en-US" sz="1400" dirty="0" smtClean="0"/>
          </a:p>
          <a:p>
            <a:pPr lvl="1"/>
            <a:r>
              <a:rPr lang="en-US" sz="1400" dirty="0"/>
              <a:t>Municipal development </a:t>
            </a:r>
            <a:r>
              <a:rPr lang="en-US" sz="1400" dirty="0" smtClean="0"/>
              <a:t>index as Robustness check </a:t>
            </a:r>
            <a:r>
              <a:rPr lang="en-US" sz="1400" dirty="0"/>
              <a:t>(</a:t>
            </a:r>
            <a:r>
              <a:rPr lang="en-US" sz="1400" dirty="0" err="1"/>
              <a:t>Acemoglu</a:t>
            </a:r>
            <a:r>
              <a:rPr lang="en-US" sz="1400" dirty="0"/>
              <a:t> et al., 2005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700" dirty="0"/>
              <a:t>Violence: homicide rate per 100.000 inhabitants per municipality</a:t>
            </a:r>
          </a:p>
          <a:p>
            <a:r>
              <a:rPr lang="en-US" sz="1700" dirty="0" smtClean="0"/>
              <a:t>Other Controls</a:t>
            </a:r>
            <a:endParaRPr lang="en-US" sz="1700" dirty="0"/>
          </a:p>
          <a:p>
            <a:pPr lvl="1"/>
            <a:r>
              <a:rPr lang="en-US" sz="1400" dirty="0"/>
              <a:t>Geographic: time-invariant (e.g. altitude, distance to nearest market)</a:t>
            </a:r>
          </a:p>
          <a:p>
            <a:pPr lvl="1"/>
            <a:r>
              <a:rPr lang="en-US" sz="1400" dirty="0"/>
              <a:t>Political (e.g. expenditures on education, health, </a:t>
            </a:r>
            <a:r>
              <a:rPr lang="en-US" sz="1400" dirty="0" err="1"/>
              <a:t>etc</a:t>
            </a:r>
            <a:r>
              <a:rPr lang="en-US" sz="1400" dirty="0"/>
              <a:t>,)</a:t>
            </a:r>
          </a:p>
          <a:p>
            <a:pPr lvl="1"/>
            <a:r>
              <a:rPr lang="en-US" sz="1400" dirty="0"/>
              <a:t>Land (e.g. land quality </a:t>
            </a:r>
            <a:r>
              <a:rPr lang="en-US" sz="1400" dirty="0" err="1"/>
              <a:t>gini</a:t>
            </a:r>
            <a:r>
              <a:rPr lang="en-US" sz="1400" dirty="0"/>
              <a:t> index)</a:t>
            </a:r>
          </a:p>
          <a:p>
            <a:pPr lvl="1"/>
            <a:r>
              <a:rPr lang="en-US" sz="1400" dirty="0"/>
              <a:t>Socio-economic (e.g. health coverage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4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orsprong">
  <a:themeElements>
    <a:clrScheme name="Oorsprong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orsprong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orsprong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2368</TotalTime>
  <Words>1325</Words>
  <Application>Microsoft Macintosh PowerPoint</Application>
  <PresentationFormat>On-screen Show (4:3)</PresentationFormat>
  <Paragraphs>191</Paragraphs>
  <Slides>26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Oorsprong</vt:lpstr>
      <vt:lpstr>The institutional logic behind illicit behavior</vt:lpstr>
      <vt:lpstr>Motivation</vt:lpstr>
      <vt:lpstr>Research question</vt:lpstr>
      <vt:lpstr>Contents</vt:lpstr>
      <vt:lpstr>Literature I </vt:lpstr>
      <vt:lpstr>Literature II</vt:lpstr>
      <vt:lpstr>Colombia</vt:lpstr>
      <vt:lpstr>Empirical Evidence</vt:lpstr>
      <vt:lpstr>Data</vt:lpstr>
      <vt:lpstr>PowerPoint Presentation</vt:lpstr>
      <vt:lpstr>Results</vt:lpstr>
      <vt:lpstr>Data </vt:lpstr>
      <vt:lpstr>Methodology</vt:lpstr>
      <vt:lpstr>Estimation</vt:lpstr>
      <vt:lpstr>PowerPoint Presentation</vt:lpstr>
      <vt:lpstr>PowerPoint Presentation</vt:lpstr>
      <vt:lpstr>PowerPoint Presentation</vt:lpstr>
      <vt:lpstr>PowerPoint Presentation</vt:lpstr>
      <vt:lpstr>Robustness Check</vt:lpstr>
      <vt:lpstr>Conclusion and implications</vt:lpstr>
      <vt:lpstr>Discussion points</vt:lpstr>
      <vt:lpstr>Thank you</vt:lpstr>
      <vt:lpstr>Results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institutional logic behind illicit behavior</dc:title>
  <dc:creator>d'Anjou</dc:creator>
  <cp:lastModifiedBy>Juan Carlos Muñoz Mora</cp:lastModifiedBy>
  <cp:revision>152</cp:revision>
  <dcterms:created xsi:type="dcterms:W3CDTF">2013-03-06T09:14:08Z</dcterms:created>
  <dcterms:modified xsi:type="dcterms:W3CDTF">2013-03-17T07:25:04Z</dcterms:modified>
</cp:coreProperties>
</file>